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64" r:id="rId3"/>
    <p:sldId id="261" r:id="rId4"/>
    <p:sldId id="262" r:id="rId5"/>
    <p:sldId id="274" r:id="rId6"/>
    <p:sldId id="265" r:id="rId7"/>
    <p:sldId id="266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76" r:id="rId17"/>
    <p:sldId id="277" r:id="rId18"/>
    <p:sldId id="268" r:id="rId19"/>
    <p:sldId id="267" r:id="rId20"/>
    <p:sldId id="269" r:id="rId21"/>
    <p:sldId id="278" r:id="rId22"/>
    <p:sldId id="263" r:id="rId23"/>
    <p:sldId id="270" r:id="rId24"/>
    <p:sldId id="271" r:id="rId25"/>
    <p:sldId id="272" r:id="rId26"/>
    <p:sldId id="288" r:id="rId27"/>
    <p:sldId id="275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C2"/>
    <a:srgbClr val="F2F2F2"/>
    <a:srgbClr val="009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129" autoAdjust="0"/>
  </p:normalViewPr>
  <p:slideViewPr>
    <p:cSldViewPr snapToGrid="0">
      <p:cViewPr varScale="1">
        <p:scale>
          <a:sx n="53" d="100"/>
          <a:sy n="53" d="100"/>
        </p:scale>
        <p:origin x="1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BA841-F046-444B-8C4B-B8AAB349F163}" type="datetimeFigureOut">
              <a:rPr lang="de-CH" smtClean="0"/>
              <a:t>29.06.2018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1D97F-E4E0-405C-AFB0-167002942B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584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5073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1297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78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395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2443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4358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7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Collaborate with others, to share knowledge and ideas</a:t>
            </a:r>
          </a:p>
          <a:p>
            <a:r>
              <a:rPr lang="en-US" dirty="0" smtClean="0"/>
              <a:t>Be open</a:t>
            </a:r>
            <a:r>
              <a:rPr lang="en-US" baseline="0" dirty="0" smtClean="0"/>
              <a:t> in all aspects, and promote openness of your work (open source, open data,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Create freely, don’t think inside the (challenge) box, that is just one suggestion, feel free to explore.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last, but not least… (next slide) be excellent to each other.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1D97F-E4E0-405C-AFB0-167002942B1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2266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173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548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931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131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4508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47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433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64880"/>
            <a:ext cx="9144000" cy="492919"/>
          </a:xfrm>
        </p:spPr>
        <p:txBody>
          <a:bodyPr/>
          <a:lstStyle>
            <a:lvl1pPr marL="0" indent="0" algn="ctr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74" y="1828800"/>
            <a:ext cx="3477852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25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94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76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3369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4857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lleng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/>
          <p:cNvSpPr/>
          <p:nvPr userDrawn="1"/>
        </p:nvSpPr>
        <p:spPr>
          <a:xfrm>
            <a:off x="350044" y="645319"/>
            <a:ext cx="11491912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50" y="645320"/>
            <a:ext cx="6686303" cy="3528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1050" y="645319"/>
            <a:ext cx="215256" cy="352839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9612" y="1236648"/>
            <a:ext cx="7419976" cy="83099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Challenge name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79488" y="1727991"/>
            <a:ext cx="7150100" cy="5464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1"/>
                </a:solidFill>
                <a:latin typeface="Fira Sans ExtraLight" panose="020B0403050000020004" pitchFamily="34" charset="0"/>
              </a:defRPr>
            </a:lvl1pPr>
          </a:lstStyle>
          <a:p>
            <a:pPr lvl="0"/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207353" y="645318"/>
            <a:ext cx="215256" cy="352839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97407" y="2478538"/>
            <a:ext cx="3608387" cy="1243356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Preview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709612" y="4915424"/>
            <a:ext cx="5233988" cy="1671637"/>
          </a:xfrm>
        </p:spPr>
        <p:txBody>
          <a:bodyPr>
            <a:normAutofit/>
          </a:bodyPr>
          <a:lstStyle>
            <a:lvl1pPr marL="0" indent="0">
              <a:lnSpc>
                <a:spcPct val="70000"/>
              </a:lnSpc>
              <a:buNone/>
              <a:defRPr sz="1800" baseline="0"/>
            </a:lvl1pPr>
          </a:lstStyle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Department</a:t>
            </a:r>
          </a:p>
          <a:p>
            <a:pPr lvl="0"/>
            <a:r>
              <a:rPr lang="en-US" dirty="0" smtClean="0"/>
              <a:t>Contact details</a:t>
            </a:r>
            <a:endParaRPr lang="de-CH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97406" y="4394824"/>
            <a:ext cx="5246193" cy="470070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/>
            </a:lvl1pPr>
          </a:lstStyle>
          <a:p>
            <a:pPr lvl="0"/>
            <a:r>
              <a:rPr lang="en-US" dirty="0" smtClean="0"/>
              <a:t>Contact name</a:t>
            </a:r>
            <a:endParaRPr lang="de-CH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09612" y="3807549"/>
            <a:ext cx="3608387" cy="300107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Provided by </a:t>
            </a:r>
          </a:p>
        </p:txBody>
      </p:sp>
    </p:spTree>
    <p:extLst>
      <p:ext uri="{BB962C8B-B14F-4D97-AF65-F5344CB8AC3E}">
        <p14:creationId xmlns:p14="http://schemas.microsoft.com/office/powerpoint/2010/main" val="388299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350044" y="314325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70000"/>
              </a:lnSpc>
              <a:defRPr sz="6000" cap="all" baseline="0">
                <a:solidFill>
                  <a:srgbClr val="0079C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 cap="small" baseline="0">
                <a:solidFill>
                  <a:srgbClr val="00457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89" y="843334"/>
            <a:ext cx="607219" cy="4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8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13134" y="4352527"/>
            <a:ext cx="11409760" cy="2584055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219" y="4514849"/>
            <a:ext cx="10060781" cy="1534318"/>
          </a:xfrm>
        </p:spPr>
        <p:txBody>
          <a:bodyPr anchor="b"/>
          <a:lstStyle>
            <a:lvl1pPr algn="l">
              <a:lnSpc>
                <a:spcPct val="70000"/>
              </a:lnSpc>
              <a:defRPr sz="6000" cap="all" baseline="0">
                <a:solidFill>
                  <a:srgbClr val="0079C2"/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219" y="6049167"/>
            <a:ext cx="10060781" cy="808833"/>
          </a:xfrm>
        </p:spPr>
        <p:txBody>
          <a:bodyPr/>
          <a:lstStyle>
            <a:lvl1pPr marL="0" indent="0" algn="l">
              <a:buNone/>
              <a:defRPr sz="2400" b="1" i="0" cap="sm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 style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533" y="116400"/>
            <a:ext cx="607219" cy="465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" y="2658497"/>
            <a:ext cx="6985799" cy="14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2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097856"/>
            <a:ext cx="9908602" cy="1296649"/>
          </a:xfrm>
        </p:spPr>
        <p:txBody>
          <a:bodyPr anchor="b">
            <a:noAutofit/>
          </a:bodyPr>
          <a:lstStyle>
            <a:lvl1pPr>
              <a:defRPr sz="8800">
                <a:solidFill>
                  <a:srgbClr val="0079C2"/>
                </a:solidFill>
              </a:defRPr>
            </a:lvl1pPr>
          </a:lstStyle>
          <a:p>
            <a:r>
              <a:rPr lang="en-US" dirty="0" smtClean="0"/>
              <a:t>CHALLENGES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 i="0" cap="sm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2" y="2056070"/>
            <a:ext cx="1765697" cy="13550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831850" y="4002374"/>
            <a:ext cx="10515600" cy="0"/>
          </a:xfrm>
          <a:prstGeom prst="line">
            <a:avLst/>
          </a:prstGeom>
          <a:ln w="4445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935955" y="2943882"/>
            <a:ext cx="7315200" cy="809625"/>
          </a:xfrm>
        </p:spPr>
        <p:txBody>
          <a:bodyPr>
            <a:normAutofit/>
          </a:bodyPr>
          <a:lstStyle>
            <a:lvl1pPr marL="0" indent="0">
              <a:buNone/>
              <a:defRPr sz="4100" cap="all" baseline="0">
                <a:solidFill>
                  <a:srgbClr val="004575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For a smarter city</a:t>
            </a:r>
            <a:endParaRPr lang="de-CH" dirty="0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302537" y="1831835"/>
            <a:ext cx="7315200" cy="589256"/>
          </a:xfrm>
        </p:spPr>
        <p:txBody>
          <a:bodyPr>
            <a:normAutofit/>
          </a:bodyPr>
          <a:lstStyle>
            <a:lvl1pPr marL="0" indent="0">
              <a:buNone/>
              <a:defRPr sz="4100" cap="all" baseline="0">
                <a:solidFill>
                  <a:srgbClr val="0093D8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Seven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318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7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4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/>
          <p:cNvSpPr/>
          <p:nvPr userDrawn="1"/>
        </p:nvSpPr>
        <p:spPr>
          <a:xfrm>
            <a:off x="350044" y="645319"/>
            <a:ext cx="11491912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50" y="645320"/>
            <a:ext cx="6686303" cy="352839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50044" y="122236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1050" y="645319"/>
            <a:ext cx="215256" cy="3528392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9612" y="1222360"/>
            <a:ext cx="7419976" cy="83099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Challenge name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79488" y="1727991"/>
            <a:ext cx="7150100" cy="5464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1"/>
                </a:solidFill>
                <a:latin typeface="Fira Sans ExtraLight" panose="020B0403050000020004" pitchFamily="34" charset="0"/>
              </a:defRPr>
            </a:lvl1pPr>
          </a:lstStyle>
          <a:p>
            <a:pPr lvl="0"/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207353" y="645318"/>
            <a:ext cx="215256" cy="3528392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97407" y="2478538"/>
            <a:ext cx="3608387" cy="1549400"/>
          </a:xfrm>
        </p:spPr>
        <p:txBody>
          <a:bodyPr>
            <a:normAutofit/>
          </a:bodyPr>
          <a:lstStyle>
            <a:lvl1pPr marL="0" indent="0" algn="just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Preview 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Provided by x</a:t>
            </a:r>
            <a:endParaRPr lang="de-CH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709612" y="4915424"/>
            <a:ext cx="2282825" cy="1671637"/>
          </a:xfrm>
        </p:spPr>
        <p:txBody>
          <a:bodyPr>
            <a:normAutofit/>
          </a:bodyPr>
          <a:lstStyle>
            <a:lvl1pPr marL="0" indent="0">
              <a:lnSpc>
                <a:spcPct val="70000"/>
              </a:lnSpc>
              <a:buNone/>
              <a:defRPr sz="2400" baseline="0"/>
            </a:lvl1pPr>
          </a:lstStyle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Department</a:t>
            </a:r>
          </a:p>
          <a:p>
            <a:pPr lvl="0"/>
            <a:r>
              <a:rPr lang="en-US" dirty="0" smtClean="0"/>
              <a:t>Contact details</a:t>
            </a:r>
            <a:endParaRPr lang="de-CH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97407" y="4394824"/>
            <a:ext cx="3409950" cy="470070"/>
          </a:xfrm>
        </p:spPr>
        <p:txBody>
          <a:bodyPr/>
          <a:lstStyle>
            <a:lvl1pPr marL="0" indent="0">
              <a:buNone/>
              <a:defRPr b="1" i="0" baseline="0"/>
            </a:lvl1pPr>
          </a:lstStyle>
          <a:p>
            <a:pPr lvl="0"/>
            <a:r>
              <a:rPr lang="en-US" dirty="0" smtClean="0"/>
              <a:t>Contact name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101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779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2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marvin.buergin@zuerich.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hyperlink" Target="mailto:thomas.hug@publibike.c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simon.keller@zuerich.c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eg"/><Relationship Id="rId5" Type="http://schemas.openxmlformats.org/officeDocument/2006/relationships/hyperlink" Target="mailto:fernand.donze@ewz.ch" TargetMode="External"/><Relationship Id="rId4" Type="http://schemas.openxmlformats.org/officeDocument/2006/relationships/hyperlink" Target="mailto:marcus.cathomen@ewz.ch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mailto:gonzalocasas@gmail.co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thingsnetwork.org/" TargetMode="External"/><Relationship Id="rId5" Type="http://schemas.openxmlformats.org/officeDocument/2006/relationships/hyperlink" Target="https://www.stadt-zuerich.ch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peggy.neubert@vbz.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Civic Tech and LoRaWAN Hackathon for a better city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246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62" y="644259"/>
            <a:ext cx="6696310" cy="35336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0044" y="122236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City Forest Visitors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All year round, the forests of the city of Zurich receive thousands of visitors. How can we assess and quantify them easily and efficiently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err="1"/>
              <a:t>Forest</a:t>
            </a:r>
            <a:r>
              <a:rPr lang="de-CH" dirty="0"/>
              <a:t> </a:t>
            </a:r>
            <a:r>
              <a:rPr lang="de-CH" dirty="0" err="1"/>
              <a:t>management</a:t>
            </a:r>
            <a:endParaRPr lang="de-CH" dirty="0"/>
          </a:p>
          <a:p>
            <a:r>
              <a:rPr lang="de-CH" dirty="0"/>
              <a:t>Grün Stadt Zürich</a:t>
            </a:r>
          </a:p>
          <a:p>
            <a:r>
              <a:rPr lang="de-CH" dirty="0" smtClean="0">
                <a:hlinkClick r:id="rId4"/>
              </a:rPr>
              <a:t>marvin.buergin@zuerich.ch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Regina </a:t>
            </a:r>
            <a:r>
              <a:rPr lang="de-CH" dirty="0" err="1"/>
              <a:t>Wollenmann</a:t>
            </a:r>
            <a:r>
              <a:rPr lang="de-CH" dirty="0"/>
              <a:t> / Marvin </a:t>
            </a:r>
            <a:r>
              <a:rPr lang="de-CH" dirty="0" smtClean="0"/>
              <a:t>Bürgin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Provided by </a:t>
            </a:r>
            <a:r>
              <a:rPr lang="en-US" dirty="0" err="1"/>
              <a:t>Grün</a:t>
            </a:r>
            <a:r>
              <a:rPr lang="en-US" dirty="0"/>
              <a:t> </a:t>
            </a:r>
            <a:r>
              <a:rPr lang="en-US" dirty="0" err="1"/>
              <a:t>Stadt</a:t>
            </a:r>
            <a:r>
              <a:rPr lang="en-US" dirty="0"/>
              <a:t> </a:t>
            </a:r>
            <a:r>
              <a:rPr lang="en-US" dirty="0" smtClean="0"/>
              <a:t>Zürich</a:t>
            </a:r>
            <a:endParaRPr lang="en-US" dirty="0"/>
          </a:p>
        </p:txBody>
      </p:sp>
      <p:sp>
        <p:nvSpPr>
          <p:cNvPr id="8" name="Shape 108"/>
          <p:cNvSpPr/>
          <p:nvPr/>
        </p:nvSpPr>
        <p:spPr>
          <a:xfrm>
            <a:off x="717590" y="24946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2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27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62" y="642161"/>
            <a:ext cx="6693086" cy="3531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0044" y="122236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Bike Left Behind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can we track and recover abandoned bikes from the stationary sharing system of </a:t>
            </a:r>
            <a:r>
              <a:rPr lang="en-US" dirty="0" err="1"/>
              <a:t>Züri</a:t>
            </a:r>
            <a:r>
              <a:rPr lang="en-US" dirty="0"/>
              <a:t> </a:t>
            </a:r>
            <a:r>
              <a:rPr lang="en-US" dirty="0" err="1"/>
              <a:t>Velo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Location </a:t>
            </a:r>
            <a:r>
              <a:rPr lang="de-CH" dirty="0" err="1"/>
              <a:t>manager</a:t>
            </a:r>
            <a:endParaRPr lang="de-CH" dirty="0"/>
          </a:p>
          <a:p>
            <a:r>
              <a:rPr lang="de-CH" dirty="0" err="1"/>
              <a:t>PubliBike</a:t>
            </a:r>
            <a:endParaRPr lang="de-CH" dirty="0"/>
          </a:p>
          <a:p>
            <a:r>
              <a:rPr lang="de-CH" dirty="0" smtClean="0">
                <a:hlinkClick r:id="rId4"/>
              </a:rPr>
              <a:t>thomas.hug@publibike.ch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Thomas </a:t>
            </a:r>
            <a:r>
              <a:rPr lang="de-CH" dirty="0" smtClean="0"/>
              <a:t>Hug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 smtClean="0"/>
              <a:t>PubliBike</a:t>
            </a:r>
            <a:endParaRPr lang="de-CH" dirty="0"/>
          </a:p>
        </p:txBody>
      </p:sp>
      <p:sp>
        <p:nvSpPr>
          <p:cNvPr id="8" name="Shape 108"/>
          <p:cNvSpPr/>
          <p:nvPr/>
        </p:nvSpPr>
        <p:spPr>
          <a:xfrm>
            <a:off x="717590" y="24946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3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  <p:pic>
        <p:nvPicPr>
          <p:cNvPr id="10" name="Grafik 6"/>
          <p:cNvPicPr>
            <a:picLocks noChangeAspect="1"/>
          </p:cNvPicPr>
          <p:nvPr/>
        </p:nvPicPr>
        <p:blipFill rotWithShape="1">
          <a:blip r:embed="rId5"/>
          <a:srcRect l="64705" t="37059" r="11030" b="24118"/>
          <a:stretch/>
        </p:blipFill>
        <p:spPr>
          <a:xfrm>
            <a:off x="4554538" y="4429969"/>
            <a:ext cx="1321273" cy="132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9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71589" y="121310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27" y="648605"/>
            <a:ext cx="6676740" cy="35233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0044" y="122236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CONQUERING THE LAST </a:t>
            </a:r>
            <a:r>
              <a:rPr lang="de-CH" dirty="0" smtClean="0"/>
              <a:t>MILE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Optimizing last-mile logistics is fundamental topic for a smarter city. How can we measure and  visualize deliveries within the boundaries of the city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Project manager</a:t>
            </a:r>
          </a:p>
          <a:p>
            <a:r>
              <a:rPr lang="en-US" dirty="0"/>
              <a:t>Office for urban development</a:t>
            </a:r>
          </a:p>
          <a:p>
            <a:r>
              <a:rPr lang="en-US" dirty="0" smtClean="0">
                <a:hlinkClick r:id="rId4"/>
              </a:rPr>
              <a:t>simon.keller@zuerich.ch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Simon </a:t>
            </a:r>
            <a:r>
              <a:rPr lang="de-CH" dirty="0" smtClean="0"/>
              <a:t>Keller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Provided by the office for urban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Shape 108"/>
          <p:cNvSpPr/>
          <p:nvPr/>
        </p:nvSpPr>
        <p:spPr>
          <a:xfrm>
            <a:off x="717590" y="24946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4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  <p:sp>
        <p:nvSpPr>
          <p:cNvPr id="12" name="Shape 108"/>
          <p:cNvSpPr/>
          <p:nvPr/>
        </p:nvSpPr>
        <p:spPr>
          <a:xfrm>
            <a:off x="739135" y="24020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4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927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98" y="638629"/>
            <a:ext cx="6703061" cy="35372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1589" y="121310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TEACHER’S CALLING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a system for efficient silent </a:t>
            </a:r>
            <a:r>
              <a:rPr lang="en-US" dirty="0" smtClean="0"/>
              <a:t>alerts</a:t>
            </a:r>
            <a:endParaRPr lang="de-CH" dirty="0"/>
          </a:p>
        </p:txBody>
      </p:sp>
      <p:sp>
        <p:nvSpPr>
          <p:cNvPr id="9" name="Shape 108"/>
          <p:cNvSpPr/>
          <p:nvPr/>
        </p:nvSpPr>
        <p:spPr>
          <a:xfrm>
            <a:off x="739135" y="24020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5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580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477" y="644107"/>
            <a:ext cx="6692886" cy="35318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1589" y="1213100"/>
            <a:ext cx="9106240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11" y="1236648"/>
            <a:ext cx="9087531" cy="8309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Distribution Grid Power Failure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can we improve the detection of power failures in the low voltage network for a more efficient city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Innovation Project Manager</a:t>
            </a:r>
          </a:p>
          <a:p>
            <a:r>
              <a:rPr lang="en-US" dirty="0"/>
              <a:t>Corporate and Business Development</a:t>
            </a:r>
          </a:p>
          <a:p>
            <a:r>
              <a:rPr lang="en-US" dirty="0" smtClean="0">
                <a:hlinkClick r:id="rId4"/>
              </a:rPr>
              <a:t>marcus.cathomen@ewz.ch</a:t>
            </a:r>
            <a:endParaRPr lang="en-US" dirty="0"/>
          </a:p>
          <a:p>
            <a:r>
              <a:rPr lang="en-US" dirty="0"/>
              <a:t>+41 76 232 82 </a:t>
            </a:r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Marcus </a:t>
            </a:r>
            <a:r>
              <a:rPr lang="de-CH" dirty="0" err="1" smtClean="0"/>
              <a:t>Cathomen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 smtClean="0"/>
              <a:t>ewz</a:t>
            </a:r>
            <a:endParaRPr lang="de-CH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561178" y="4915424"/>
            <a:ext cx="5233988" cy="1671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Planning Manager</a:t>
            </a:r>
          </a:p>
          <a:p>
            <a:r>
              <a:rPr lang="en-US" dirty="0"/>
              <a:t>Distribution Grid</a:t>
            </a:r>
          </a:p>
          <a:p>
            <a:r>
              <a:rPr lang="en-US" dirty="0" smtClean="0">
                <a:hlinkClick r:id="rId5"/>
              </a:rPr>
              <a:t>fernand.donze@ewz.ch</a:t>
            </a:r>
            <a:endParaRPr lang="en-US" dirty="0"/>
          </a:p>
          <a:p>
            <a:r>
              <a:rPr lang="en-US" dirty="0"/>
              <a:t>+41 79 412 30 </a:t>
            </a:r>
            <a:r>
              <a:rPr lang="en-US" dirty="0" smtClean="0"/>
              <a:t>65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548972" y="4394824"/>
            <a:ext cx="5246193" cy="47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Ferni</a:t>
            </a:r>
            <a:r>
              <a:rPr lang="de-CH" dirty="0"/>
              <a:t> </a:t>
            </a:r>
            <a:r>
              <a:rPr lang="de-CH" dirty="0" err="1" smtClean="0"/>
              <a:t>Donzé</a:t>
            </a:r>
            <a:endParaRPr lang="de-CH" dirty="0"/>
          </a:p>
        </p:txBody>
      </p:sp>
      <p:pic>
        <p:nvPicPr>
          <p:cNvPr id="10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46" y="4419422"/>
            <a:ext cx="1209538" cy="1447981"/>
          </a:xfrm>
          <a:prstGeom prst="rect">
            <a:avLst/>
          </a:prstGeom>
        </p:spPr>
      </p:pic>
      <p:pic>
        <p:nvPicPr>
          <p:cNvPr id="1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2" y="4405666"/>
            <a:ext cx="1230295" cy="1461737"/>
          </a:xfrm>
          <a:prstGeom prst="rect">
            <a:avLst/>
          </a:prstGeom>
        </p:spPr>
      </p:pic>
      <p:sp>
        <p:nvSpPr>
          <p:cNvPr id="13" name="Shape 108"/>
          <p:cNvSpPr/>
          <p:nvPr/>
        </p:nvSpPr>
        <p:spPr>
          <a:xfrm>
            <a:off x="739135" y="24020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6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4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55" y="643015"/>
            <a:ext cx="6699803" cy="3535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1589" y="1213100"/>
            <a:ext cx="9106240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Shape 108"/>
          <p:cNvSpPr/>
          <p:nvPr/>
        </p:nvSpPr>
        <p:spPr>
          <a:xfrm>
            <a:off x="739135" y="24020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Arial"/>
              </a:rPr>
              <a:t>7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Challenge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If none of the challenges fits you, you are free to combine all available elements and develop your own challenge and ideas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Things Network Zürich</a:t>
            </a:r>
          </a:p>
          <a:p>
            <a:r>
              <a:rPr lang="en-US" dirty="0" smtClean="0">
                <a:hlinkClick r:id="rId4"/>
              </a:rPr>
              <a:t>gonzalocasas@gmail.com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Gonzalo Casas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Provided by you!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68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077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up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Tag yourself!</a:t>
            </a:r>
          </a:p>
          <a:p>
            <a:r>
              <a:rPr lang="en-US" dirty="0" smtClean="0"/>
              <a:t>Teams of 2 to 8 people</a:t>
            </a:r>
          </a:p>
          <a:p>
            <a:r>
              <a:rPr lang="en-US" dirty="0" smtClean="0"/>
              <a:t>We can use all the rooms</a:t>
            </a:r>
          </a:p>
          <a:p>
            <a:endParaRPr lang="de-CH" dirty="0"/>
          </a:p>
        </p:txBody>
      </p:sp>
      <p:pic>
        <p:nvPicPr>
          <p:cNvPr id="4" name="Picture 2" descr="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4" y="1027906"/>
            <a:ext cx="3510197" cy="495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76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makezurich.ch/</a:t>
            </a:r>
            <a:r>
              <a:rPr lang="de-CH" dirty="0" err="1" smtClean="0"/>
              <a:t>start</a:t>
            </a:r>
            <a:r>
              <a:rPr lang="de-CH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1328"/>
            <a:ext cx="7751159" cy="49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0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Now.makezurich.ch</a:t>
            </a:r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6807"/>
            <a:ext cx="7230808" cy="491221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118580" y="4815612"/>
            <a:ext cx="2670048" cy="1127988"/>
          </a:xfrm>
          <a:prstGeom prst="ellipse">
            <a:avLst/>
          </a:prstGeom>
          <a:noFill/>
          <a:ln w="60325" cap="rnd" cmpd="sng">
            <a:solidFill>
              <a:srgbClr val="C000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515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welcome!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again! </a:t>
            </a:r>
            <a:r>
              <a:rPr lang="en-US" dirty="0" smtClean="0">
                <a:sym typeface="Wingdings" panose="05000000000000000000" pitchFamily="2" charset="2"/>
              </a:rPr>
              <a:t>;)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802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platform.makezurich.ch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0934"/>
            <a:ext cx="9753600" cy="5249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32" y="839923"/>
            <a:ext cx="1648968" cy="3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is caring</a:t>
            </a:r>
            <a:endParaRPr lang="de-CH" dirty="0"/>
          </a:p>
        </p:txBody>
      </p:sp>
      <p:pic>
        <p:nvPicPr>
          <p:cNvPr id="3074" name="Picture 2" descr="https://lh3.googleusercontent.com/PZAx1__-En1OEe9cUfTmq9Xy2CCXDBsYyuAGSufSrOC0P35ZNEVpOkHsrDNrL3aRILn5qkvm-8CZVxpcCnNi-QmS3pNjintj6g4z3C1NAKigdpuCPaE1Y7v9rvyE8vB85EtosqefAXyQp9s15aNwBdV6TTLwrJcvI5RiGffcZwz145AdjrvEDzOnKN1SJ0M2RlT934IXA3wt6D_vQZc9dUNoBCN9gmFIs1OwK72EzB41r5ZuxQ400hayU4EUEFiqRLxV6dLssf-LudCrHZfzRqWS4K7ulxr57Hd4VuMVYdzU1yU5PlIy4bE4wdkrB_tyBYizdSMhScPv5o6e5BWM7F4FOjrJFkjGv2XaS7oeLA4aQZv6F8zoTbHiwxbaUW6lCxt1m1J5Eljh29359KAOIjvkBkzdhaO8sXisW8EMq6RO0bpO0W1d8nkt1lHc_s_JmkHgWQo4YSQMzI33rBSmLtzn7Hw_RKyMYVaUSqLeDxmI5ryDKjs5FU-i0xHvxNI3IWRMLU1i9Qu9iWiEzdR-j8mx-VQxu1ghsYJnOjkEQbs5mD7AJ4TK2RG6srnTGA2Q5YB6xqiOcWfGyY5tt6svLk5GBfjLp_4zK047cULl=w1710-h1282-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680" y="1690688"/>
            <a:ext cx="5826640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6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Badge</a:t>
            </a:r>
            <a:endParaRPr lang="de-CH" dirty="0"/>
          </a:p>
        </p:txBody>
      </p:sp>
      <p:pic>
        <p:nvPicPr>
          <p:cNvPr id="2054" name="Picture 6" descr="MakeZurich 2018 Bad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41" y="3564168"/>
            <a:ext cx="3528219" cy="26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rac.su/project/makezurich-18-badge/nameVie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73" y="493776"/>
            <a:ext cx="4286515" cy="571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rac.su/project/nina-w102-minimal-breakout/pinout-dia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42" y="1295400"/>
            <a:ext cx="3528219" cy="20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hel Rac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99729"/>
            <a:ext cx="1973842" cy="197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9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Sponsors and partners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43" y="1590604"/>
            <a:ext cx="10987314" cy="367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1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partners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1690688"/>
            <a:ext cx="10842172" cy="21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8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Zurich TEAM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472619"/>
            <a:ext cx="9855200" cy="48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3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46517"/>
          </a:xfrm>
        </p:spPr>
        <p:txBody>
          <a:bodyPr/>
          <a:lstStyle/>
          <a:p>
            <a:r>
              <a:rPr lang="en-US" dirty="0" smtClean="0"/>
              <a:t>Let’s do this!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90" y="2468880"/>
            <a:ext cx="9322420" cy="38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7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Civic Tech and LoRaWAN Hackathon for a better city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767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64343"/>
            <a:ext cx="9144000" cy="1103086"/>
          </a:xfrm>
        </p:spPr>
        <p:txBody>
          <a:bodyPr/>
          <a:lstStyle/>
          <a:p>
            <a:r>
              <a:rPr lang="en-US" dirty="0" smtClean="0"/>
              <a:t>What is this?</a:t>
            </a:r>
            <a:endParaRPr lang="de-CH" dirty="0"/>
          </a:p>
        </p:txBody>
      </p:sp>
      <p:pic>
        <p:nvPicPr>
          <p:cNvPr id="1026" name="Picture 2" descr="https://makezurich.ch/images/logo-zuri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72" y="3973511"/>
            <a:ext cx="3176414" cy="147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akezurich.ch/images/logo-on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57" y="4154941"/>
            <a:ext cx="3182126" cy="11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29544" y="2751124"/>
            <a:ext cx="7525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are bringing together the local </a:t>
            </a:r>
            <a:r>
              <a:rPr lang="en-US" dirty="0" smtClean="0"/>
              <a:t>maker </a:t>
            </a:r>
            <a:r>
              <a:rPr lang="en-US" dirty="0"/>
              <a:t>community and the city administration to explore new ways of solving problems of </a:t>
            </a:r>
            <a:r>
              <a:rPr lang="en-US" dirty="0">
                <a:hlinkClick r:id="rId5"/>
              </a:rPr>
              <a:t>our city</a:t>
            </a:r>
            <a:r>
              <a:rPr lang="en-US" dirty="0"/>
              <a:t> with the help of </a:t>
            </a:r>
            <a:r>
              <a:rPr lang="en-US" dirty="0">
                <a:hlinkClick r:id="rId6"/>
              </a:rPr>
              <a:t>open networks and civic tech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34142" y="5745936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Maker days | </a:t>
            </a:r>
            <a:r>
              <a:rPr lang="en-US" b="1" dirty="0" err="1" smtClean="0"/>
              <a:t>Hackdays</a:t>
            </a:r>
            <a:r>
              <a:rPr lang="en-US" b="1" dirty="0" smtClean="0"/>
              <a:t> | Hackathon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404075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1364343"/>
            <a:ext cx="9144000" cy="1103086"/>
          </a:xfrm>
        </p:spPr>
        <p:txBody>
          <a:bodyPr/>
          <a:lstStyle/>
          <a:p>
            <a:r>
              <a:rPr lang="en-US" dirty="0" smtClean="0"/>
              <a:t>What is this?</a:t>
            </a:r>
            <a:endParaRPr lang="de-CH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2467429"/>
            <a:ext cx="9144000" cy="25283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kern="1200" cap="all" baseline="0">
                <a:solidFill>
                  <a:srgbClr val="0079C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Collaboration</a:t>
            </a: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Openness </a:t>
            </a: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278067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 excellent</a:t>
            </a:r>
            <a:br>
              <a:rPr lang="en-US" dirty="0" smtClean="0"/>
            </a:br>
            <a:r>
              <a:rPr lang="en-US" dirty="0" smtClean="0"/>
              <a:t>to each other!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of Conduct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4" y="4353145"/>
            <a:ext cx="1973944" cy="227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0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(Today)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10:30 </a:t>
            </a:r>
            <a:r>
              <a:rPr lang="en-US" dirty="0" smtClean="0"/>
              <a:t>	Welcome session</a:t>
            </a:r>
          </a:p>
          <a:p>
            <a:pPr marL="0" indent="0">
              <a:buNone/>
            </a:pPr>
            <a:r>
              <a:rPr lang="en-US" b="1" dirty="0" smtClean="0"/>
              <a:t>12:00</a:t>
            </a:r>
            <a:r>
              <a:rPr lang="en-US" dirty="0" smtClean="0"/>
              <a:t>		Lunch</a:t>
            </a:r>
          </a:p>
          <a:p>
            <a:pPr marL="0" indent="0">
              <a:buNone/>
            </a:pPr>
            <a:r>
              <a:rPr lang="en-US" b="1" dirty="0" smtClean="0"/>
              <a:t>18:00</a:t>
            </a:r>
            <a:r>
              <a:rPr lang="en-US" dirty="0" smtClean="0"/>
              <a:t>		Dinner</a:t>
            </a:r>
          </a:p>
          <a:p>
            <a:pPr marL="0" indent="0">
              <a:buNone/>
            </a:pPr>
            <a:r>
              <a:rPr lang="en-US" b="1" dirty="0" smtClean="0"/>
              <a:t>18:30</a:t>
            </a:r>
            <a:r>
              <a:rPr lang="en-US" dirty="0" smtClean="0"/>
              <a:t>		</a:t>
            </a:r>
            <a:r>
              <a:rPr lang="en-US" dirty="0" err="1" smtClean="0"/>
              <a:t>MakeZurich</a:t>
            </a:r>
            <a:r>
              <a:rPr lang="en-US" dirty="0" smtClean="0"/>
              <a:t>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Platform (</a:t>
            </a:r>
            <a:r>
              <a:rPr lang="en-US" dirty="0" err="1" smtClean="0"/>
              <a:t>Hivemind</a:t>
            </a:r>
            <a:r>
              <a:rPr lang="en-US" dirty="0" smtClean="0"/>
              <a:t>, V. </a:t>
            </a:r>
            <a:r>
              <a:rPr lang="en-US" dirty="0" err="1" smtClean="0"/>
              <a:t>Bhatnagar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b="1" dirty="0" smtClean="0"/>
              <a:t>19:00</a:t>
            </a:r>
            <a:r>
              <a:rPr lang="en-US" dirty="0" smtClean="0"/>
              <a:t>		Visualizing </a:t>
            </a:r>
            <a:r>
              <a:rPr lang="en-US" dirty="0"/>
              <a:t>Linked Data with </a:t>
            </a:r>
            <a:r>
              <a:rPr lang="en-US" dirty="0" smtClean="0"/>
              <a:t>d3.js (M. </a:t>
            </a:r>
            <a:r>
              <a:rPr lang="en-US" dirty="0" err="1" smtClean="0"/>
              <a:t>Mazenauer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b="1" dirty="0" smtClean="0"/>
              <a:t>23:00</a:t>
            </a:r>
            <a:r>
              <a:rPr lang="en-US" dirty="0" smtClean="0"/>
              <a:t>		</a:t>
            </a:r>
            <a:r>
              <a:rPr lang="en-US" dirty="0" err="1" smtClean="0"/>
              <a:t>Realtime</a:t>
            </a:r>
            <a:r>
              <a:rPr lang="en-US" dirty="0" smtClean="0"/>
              <a:t> code art (</a:t>
            </a:r>
            <a:r>
              <a:rPr lang="en-US" dirty="0" err="1" smtClean="0"/>
              <a:t>Demoshow</a:t>
            </a:r>
            <a:r>
              <a:rPr lang="en-US" dirty="0"/>
              <a:t> by </a:t>
            </a:r>
            <a:r>
              <a:rPr lang="en-US" dirty="0" smtClean="0"/>
              <a:t>O. </a:t>
            </a:r>
            <a:r>
              <a:rPr lang="en-US" dirty="0" err="1" smtClean="0"/>
              <a:t>Lavrovsky</a:t>
            </a:r>
            <a:r>
              <a:rPr lang="en-US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66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(Tomorrow)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09:00</a:t>
            </a:r>
            <a:r>
              <a:rPr lang="en-US" dirty="0" smtClean="0"/>
              <a:t>		Breakfast</a:t>
            </a:r>
          </a:p>
          <a:p>
            <a:pPr marL="0" indent="0">
              <a:buNone/>
            </a:pPr>
            <a:r>
              <a:rPr lang="en-US" b="1" dirty="0" smtClean="0"/>
              <a:t>12:00</a:t>
            </a:r>
            <a:r>
              <a:rPr lang="en-US" dirty="0" smtClean="0"/>
              <a:t>		</a:t>
            </a:r>
            <a:r>
              <a:rPr lang="de-CH" dirty="0" smtClean="0"/>
              <a:t>Pizza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79C2"/>
                </a:solidFill>
              </a:rPr>
              <a:t>15:30		Final submission time</a:t>
            </a:r>
          </a:p>
          <a:p>
            <a:pPr marL="0" indent="0">
              <a:buNone/>
            </a:pPr>
            <a:r>
              <a:rPr lang="en-US" b="1" dirty="0" smtClean="0"/>
              <a:t>16:00</a:t>
            </a:r>
            <a:r>
              <a:rPr lang="en-US" dirty="0" smtClean="0"/>
              <a:t>		Presentations</a:t>
            </a:r>
          </a:p>
          <a:p>
            <a:pPr marL="0" indent="0">
              <a:buNone/>
            </a:pPr>
            <a:r>
              <a:rPr lang="en-US" b="1" dirty="0" smtClean="0"/>
              <a:t>18:00</a:t>
            </a:r>
            <a:r>
              <a:rPr lang="en-US" dirty="0" smtClean="0"/>
              <a:t>		</a:t>
            </a:r>
            <a:r>
              <a:rPr lang="en-US" dirty="0" err="1" smtClean="0"/>
              <a:t>Apéro</a:t>
            </a:r>
            <a:endParaRPr lang="en-US" dirty="0" smtClean="0"/>
          </a:p>
          <a:p>
            <a:pPr marL="0" indent="0">
              <a:buNone/>
            </a:pPr>
            <a:endParaRPr lang="en-US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Fira Code" panose="020B0509050000020004" pitchFamily="49" charset="0"/>
                <a:ea typeface="Fira Code" panose="020B0509050000020004" pitchFamily="49" charset="0"/>
              </a:rPr>
              <a:t>&lt;/</a:t>
            </a:r>
            <a:r>
              <a:rPr lang="en-US" dirty="0" err="1" smtClean="0">
                <a:latin typeface="Fira Code" panose="020B0509050000020004" pitchFamily="49" charset="0"/>
                <a:ea typeface="Fira Code" panose="020B0509050000020004" pitchFamily="49" charset="0"/>
              </a:rPr>
              <a:t>MakeZurich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endParaRPr lang="de-CH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19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a smarter city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302537" y="1882634"/>
            <a:ext cx="7315200" cy="5892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Seven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80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0044" y="122236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12" y="1236874"/>
            <a:ext cx="8006218" cy="830997"/>
          </a:xfrm>
        </p:spPr>
        <p:txBody>
          <a:bodyPr>
            <a:normAutofit/>
          </a:bodyPr>
          <a:lstStyle/>
          <a:p>
            <a:r>
              <a:rPr lang="de-CH" dirty="0"/>
              <a:t>Real time </a:t>
            </a:r>
            <a:r>
              <a:rPr lang="de-CH" dirty="0" err="1" smtClean="0"/>
              <a:t>Occupancy</a:t>
            </a:r>
            <a:r>
              <a:rPr lang="de-CH" dirty="0" smtClean="0"/>
              <a:t> rate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Discover ways to use technology to measure and understand occupancy rate of the public transport vehicles in real time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Head of Service Quality, VBZ</a:t>
            </a:r>
          </a:p>
          <a:p>
            <a:r>
              <a:rPr lang="en-US" dirty="0"/>
              <a:t>Mail: </a:t>
            </a:r>
            <a:r>
              <a:rPr lang="en-US" dirty="0" smtClean="0">
                <a:hlinkClick r:id="rId3"/>
              </a:rPr>
              <a:t>peggy.neubert@vbz.ch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Phone: 044 411 </a:t>
            </a:r>
            <a:r>
              <a:rPr lang="en-US" dirty="0" smtClean="0"/>
              <a:t>4632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Peggy </a:t>
            </a:r>
            <a:r>
              <a:rPr lang="de-CH" dirty="0" smtClean="0"/>
              <a:t>Neubert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Provided by VBZ</a:t>
            </a:r>
            <a:endParaRPr lang="de-CH" dirty="0"/>
          </a:p>
        </p:txBody>
      </p:sp>
      <p:sp>
        <p:nvSpPr>
          <p:cNvPr id="8" name="Shape 108"/>
          <p:cNvSpPr/>
          <p:nvPr/>
        </p:nvSpPr>
        <p:spPr>
          <a:xfrm>
            <a:off x="717590" y="24946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1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  <p:pic>
        <p:nvPicPr>
          <p:cNvPr id="9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76" y="5965372"/>
            <a:ext cx="2135829" cy="5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Fira Sans Heavy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Template.pptx" id="{DF81FC54-F313-44E1-95B5-F6819E94719D}" vid="{48B3E01E-58E2-43D4-8C49-E02CC65EDA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</Template>
  <TotalTime>0</TotalTime>
  <Words>487</Words>
  <Application>Microsoft Office PowerPoint</Application>
  <PresentationFormat>Widescreen</PresentationFormat>
  <Paragraphs>129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Fira Code</vt:lpstr>
      <vt:lpstr>Fira Sans</vt:lpstr>
      <vt:lpstr>Fira Sans ExtraLight</vt:lpstr>
      <vt:lpstr>Fira Sans Heavy</vt:lpstr>
      <vt:lpstr>Wingdings</vt:lpstr>
      <vt:lpstr>Office Theme</vt:lpstr>
      <vt:lpstr>PowerPoint Presentation</vt:lpstr>
      <vt:lpstr>welcome!</vt:lpstr>
      <vt:lpstr>What is this?</vt:lpstr>
      <vt:lpstr>What is this?</vt:lpstr>
      <vt:lpstr>Be excellent to each other!</vt:lpstr>
      <vt:lpstr>Schedule (Today)</vt:lpstr>
      <vt:lpstr>Schedule (Tomorrow)</vt:lpstr>
      <vt:lpstr>Challenges</vt:lpstr>
      <vt:lpstr>Real time Occupancy rate</vt:lpstr>
      <vt:lpstr>City Forest Visitors</vt:lpstr>
      <vt:lpstr>No Bike Left Behind</vt:lpstr>
      <vt:lpstr>CONQUERING THE LAST MILE</vt:lpstr>
      <vt:lpstr>TEACHER’S CALLING</vt:lpstr>
      <vt:lpstr>Distribution Grid Power Failure</vt:lpstr>
      <vt:lpstr>Open Challenge</vt:lpstr>
      <vt:lpstr>Getting started</vt:lpstr>
      <vt:lpstr>Team up</vt:lpstr>
      <vt:lpstr>makezurich.ch/start/</vt:lpstr>
      <vt:lpstr>Now.makezurich.ch</vt:lpstr>
      <vt:lpstr>platform.makezurich.ch</vt:lpstr>
      <vt:lpstr>Sharing is caring</vt:lpstr>
      <vt:lpstr>Badge</vt:lpstr>
      <vt:lpstr>Sponsors and partners</vt:lpstr>
      <vt:lpstr>Community partners</vt:lpstr>
      <vt:lpstr>Make Zurich TEAM</vt:lpstr>
      <vt:lpstr>Let’s do this!</vt:lpstr>
      <vt:lpstr>PowerPoint Presentation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casas</dc:creator>
  <cp:lastModifiedBy>casas</cp:lastModifiedBy>
  <cp:revision>12</cp:revision>
  <dcterms:created xsi:type="dcterms:W3CDTF">2018-06-28T23:55:30Z</dcterms:created>
  <dcterms:modified xsi:type="dcterms:W3CDTF">2018-06-29T09:29:52Z</dcterms:modified>
</cp:coreProperties>
</file>